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18288000" cy="10287000"/>
  <p:notesSz cx="6858000" cy="9144000"/>
  <p:embeddedFontLst>
    <p:embeddedFont>
      <p:font typeface="Bara TH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32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E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451478">
            <a:off x="1728997" y="491974"/>
            <a:ext cx="14830005" cy="9732191"/>
          </a:xfrm>
          <a:custGeom>
            <a:avLst/>
            <a:gdLst/>
            <a:ahLst/>
            <a:cxnLst/>
            <a:rect l="l" t="t" r="r" b="b"/>
            <a:pathLst>
              <a:path w="14830005" h="9732191">
                <a:moveTo>
                  <a:pt x="0" y="0"/>
                </a:moveTo>
                <a:lnTo>
                  <a:pt x="14830006" y="0"/>
                </a:lnTo>
                <a:lnTo>
                  <a:pt x="14830006" y="9732191"/>
                </a:lnTo>
                <a:lnTo>
                  <a:pt x="0" y="97321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63862" y="-64869"/>
            <a:ext cx="2384859" cy="2430429"/>
          </a:xfrm>
          <a:custGeom>
            <a:avLst/>
            <a:gdLst/>
            <a:ahLst/>
            <a:cxnLst/>
            <a:rect l="l" t="t" r="r" b="b"/>
            <a:pathLst>
              <a:path w="2384859" h="2430429">
                <a:moveTo>
                  <a:pt x="0" y="0"/>
                </a:moveTo>
                <a:lnTo>
                  <a:pt x="2384859" y="0"/>
                </a:lnTo>
                <a:lnTo>
                  <a:pt x="2384859" y="2430429"/>
                </a:lnTo>
                <a:lnTo>
                  <a:pt x="0" y="24304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331782">
            <a:off x="2622439" y="-786131"/>
            <a:ext cx="1542783" cy="1572263"/>
          </a:xfrm>
          <a:custGeom>
            <a:avLst/>
            <a:gdLst/>
            <a:ahLst/>
            <a:cxnLst/>
            <a:rect l="l" t="t" r="r" b="b"/>
            <a:pathLst>
              <a:path w="1542783" h="1572263">
                <a:moveTo>
                  <a:pt x="0" y="0"/>
                </a:moveTo>
                <a:lnTo>
                  <a:pt x="1542782" y="0"/>
                </a:lnTo>
                <a:lnTo>
                  <a:pt x="1542782" y="1572262"/>
                </a:lnTo>
                <a:lnTo>
                  <a:pt x="0" y="15722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331782">
            <a:off x="41150" y="480040"/>
            <a:ext cx="2156412" cy="2197617"/>
          </a:xfrm>
          <a:custGeom>
            <a:avLst/>
            <a:gdLst/>
            <a:ahLst/>
            <a:cxnLst/>
            <a:rect l="l" t="t" r="r" b="b"/>
            <a:pathLst>
              <a:path w="2156412" h="2197617">
                <a:moveTo>
                  <a:pt x="0" y="0"/>
                </a:moveTo>
                <a:lnTo>
                  <a:pt x="2156411" y="0"/>
                </a:lnTo>
                <a:lnTo>
                  <a:pt x="2156411" y="2197617"/>
                </a:lnTo>
                <a:lnTo>
                  <a:pt x="0" y="2197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40869" y="3590002"/>
            <a:ext cx="587831" cy="587096"/>
          </a:xfrm>
          <a:custGeom>
            <a:avLst/>
            <a:gdLst/>
            <a:ahLst/>
            <a:cxnLst/>
            <a:rect l="l" t="t" r="r" b="b"/>
            <a:pathLst>
              <a:path w="587831" h="587096">
                <a:moveTo>
                  <a:pt x="0" y="0"/>
                </a:moveTo>
                <a:lnTo>
                  <a:pt x="587831" y="0"/>
                </a:lnTo>
                <a:lnTo>
                  <a:pt x="587831" y="587096"/>
                </a:lnTo>
                <a:lnTo>
                  <a:pt x="0" y="5870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40869" y="5143500"/>
            <a:ext cx="3960697" cy="4786341"/>
          </a:xfrm>
          <a:custGeom>
            <a:avLst/>
            <a:gdLst/>
            <a:ahLst/>
            <a:cxnLst/>
            <a:rect l="l" t="t" r="r" b="b"/>
            <a:pathLst>
              <a:path w="3960697" h="4786341">
                <a:moveTo>
                  <a:pt x="0" y="0"/>
                </a:moveTo>
                <a:lnTo>
                  <a:pt x="3960697" y="0"/>
                </a:lnTo>
                <a:lnTo>
                  <a:pt x="3960697" y="4786341"/>
                </a:lnTo>
                <a:lnTo>
                  <a:pt x="0" y="47863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38909">
            <a:off x="7053328" y="7944960"/>
            <a:ext cx="1350547" cy="1348859"/>
          </a:xfrm>
          <a:custGeom>
            <a:avLst/>
            <a:gdLst/>
            <a:ahLst/>
            <a:cxnLst/>
            <a:rect l="l" t="t" r="r" b="b"/>
            <a:pathLst>
              <a:path w="1350547" h="1348859">
                <a:moveTo>
                  <a:pt x="0" y="0"/>
                </a:moveTo>
                <a:lnTo>
                  <a:pt x="1350547" y="0"/>
                </a:lnTo>
                <a:lnTo>
                  <a:pt x="1350547" y="1348859"/>
                </a:lnTo>
                <a:lnTo>
                  <a:pt x="0" y="13488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4439774" y="2605700"/>
            <a:ext cx="5417864" cy="7409044"/>
          </a:xfrm>
          <a:custGeom>
            <a:avLst/>
            <a:gdLst/>
            <a:ahLst/>
            <a:cxnLst/>
            <a:rect l="l" t="t" r="r" b="b"/>
            <a:pathLst>
              <a:path w="5417864" h="7409044">
                <a:moveTo>
                  <a:pt x="5417863" y="0"/>
                </a:moveTo>
                <a:lnTo>
                  <a:pt x="0" y="0"/>
                </a:lnTo>
                <a:lnTo>
                  <a:pt x="0" y="7409045"/>
                </a:lnTo>
                <a:lnTo>
                  <a:pt x="5417863" y="7409045"/>
                </a:lnTo>
                <a:lnTo>
                  <a:pt x="5417863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421683">
            <a:off x="9031255" y="8323048"/>
            <a:ext cx="1605384" cy="1601370"/>
          </a:xfrm>
          <a:custGeom>
            <a:avLst/>
            <a:gdLst/>
            <a:ahLst/>
            <a:cxnLst/>
            <a:rect l="l" t="t" r="r" b="b"/>
            <a:pathLst>
              <a:path w="1605384" h="1601370">
                <a:moveTo>
                  <a:pt x="0" y="0"/>
                </a:moveTo>
                <a:lnTo>
                  <a:pt x="1605384" y="0"/>
                </a:lnTo>
                <a:lnTo>
                  <a:pt x="1605384" y="1601370"/>
                </a:lnTo>
                <a:lnTo>
                  <a:pt x="0" y="16013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046605" y="2494035"/>
            <a:ext cx="6272700" cy="1713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43"/>
              </a:lnSpc>
            </a:pPr>
            <a:r>
              <a:rPr lang="en-US" sz="10245" dirty="0" err="1">
                <a:solidFill>
                  <a:schemeClr val="accent5">
                    <a:lumMod val="75000"/>
                  </a:schemeClr>
                </a:solidFill>
                <a:latin typeface="Bara TH"/>
                <a:ea typeface="Bara TH"/>
                <a:cs typeface="Bara TH"/>
                <a:sym typeface="Bara TH"/>
              </a:rPr>
              <a:t>Regulament</a:t>
            </a:r>
            <a:endParaRPr lang="en-US" sz="10245" dirty="0">
              <a:solidFill>
                <a:schemeClr val="accent5">
                  <a:lumMod val="75000"/>
                </a:schemeClr>
              </a:solidFill>
              <a:latin typeface="Bara TH"/>
              <a:ea typeface="Bara TH"/>
              <a:cs typeface="Bara TH"/>
              <a:sym typeface="Bara TH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79249" y="4159408"/>
            <a:ext cx="15929502" cy="2795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77"/>
              </a:lnSpc>
            </a:pPr>
            <a:r>
              <a:rPr lang="en-US" sz="8055" dirty="0" err="1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împrumut</a:t>
            </a:r>
            <a:r>
              <a:rPr lang="en-US" sz="8055" dirty="0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 carte</a:t>
            </a:r>
            <a:endParaRPr lang="ro-RO" sz="8055" dirty="0">
              <a:solidFill>
                <a:srgbClr val="00857D"/>
              </a:solidFill>
              <a:latin typeface="Bara TH"/>
              <a:ea typeface="Bara TH"/>
              <a:cs typeface="Bara TH"/>
              <a:sym typeface="Bara TH"/>
            </a:endParaRPr>
          </a:p>
          <a:p>
            <a:pPr algn="ctr">
              <a:lnSpc>
                <a:spcPts val="11277"/>
              </a:lnSpc>
            </a:pPr>
            <a:r>
              <a:rPr lang="en-US" sz="8055" dirty="0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 din </a:t>
            </a:r>
            <a:r>
              <a:rPr lang="en-US" sz="8055" dirty="0" err="1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biblioteca</a:t>
            </a:r>
            <a:r>
              <a:rPr lang="en-US" sz="8055" dirty="0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 </a:t>
            </a:r>
            <a:r>
              <a:rPr lang="en-US" sz="8055" dirty="0" err="1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școlară</a:t>
            </a:r>
            <a:endParaRPr lang="en-US" sz="8055" dirty="0">
              <a:solidFill>
                <a:srgbClr val="00857D"/>
              </a:solidFill>
              <a:latin typeface="Bara TH"/>
              <a:ea typeface="Bara TH"/>
              <a:cs typeface="Bara TH"/>
              <a:sym typeface="Bara TH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257800" y="2024710"/>
            <a:ext cx="7620000" cy="487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2"/>
              </a:lnSpc>
            </a:pPr>
            <a:r>
              <a:rPr lang="en-US" sz="2894" dirty="0">
                <a:solidFill>
                  <a:srgbClr val="2B5796"/>
                </a:solidFill>
                <a:latin typeface="Bara TH"/>
                <a:ea typeface="Bara TH"/>
                <a:cs typeface="Bara TH"/>
                <a:sym typeface="Bara TH"/>
              </a:rPr>
              <a:t>BIBLIOTECA ȘCOLII GIMNAZIALE NR. 28 - GALAȚI</a:t>
            </a:r>
          </a:p>
        </p:txBody>
      </p:sp>
      <p:sp>
        <p:nvSpPr>
          <p:cNvPr id="15" name="Freeform 15"/>
          <p:cNvSpPr/>
          <p:nvPr/>
        </p:nvSpPr>
        <p:spPr>
          <a:xfrm>
            <a:off x="17994084" y="509041"/>
            <a:ext cx="587831" cy="587096"/>
          </a:xfrm>
          <a:custGeom>
            <a:avLst/>
            <a:gdLst/>
            <a:ahLst/>
            <a:cxnLst/>
            <a:rect l="l" t="t" r="r" b="b"/>
            <a:pathLst>
              <a:path w="587831" h="587096">
                <a:moveTo>
                  <a:pt x="0" y="0"/>
                </a:moveTo>
                <a:lnTo>
                  <a:pt x="587832" y="0"/>
                </a:lnTo>
                <a:lnTo>
                  <a:pt x="587832" y="587097"/>
                </a:lnTo>
                <a:lnTo>
                  <a:pt x="0" y="5870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E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597329" flipH="1">
            <a:off x="261038" y="1636"/>
            <a:ext cx="15258780" cy="9974494"/>
          </a:xfrm>
          <a:custGeom>
            <a:avLst/>
            <a:gdLst/>
            <a:ahLst/>
            <a:cxnLst/>
            <a:rect l="l" t="t" r="r" b="b"/>
            <a:pathLst>
              <a:path w="15199229" h="9974494">
                <a:moveTo>
                  <a:pt x="15199229" y="0"/>
                </a:moveTo>
                <a:lnTo>
                  <a:pt x="0" y="0"/>
                </a:lnTo>
                <a:lnTo>
                  <a:pt x="0" y="9974494"/>
                </a:lnTo>
                <a:lnTo>
                  <a:pt x="15199229" y="9974494"/>
                </a:lnTo>
                <a:lnTo>
                  <a:pt x="1519922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529231" y="5264286"/>
            <a:ext cx="4674278" cy="4317864"/>
          </a:xfrm>
          <a:custGeom>
            <a:avLst/>
            <a:gdLst/>
            <a:ahLst/>
            <a:cxnLst/>
            <a:rect l="l" t="t" r="r" b="b"/>
            <a:pathLst>
              <a:path w="4674278" h="4317864">
                <a:moveTo>
                  <a:pt x="0" y="0"/>
                </a:moveTo>
                <a:lnTo>
                  <a:pt x="4674277" y="0"/>
                </a:lnTo>
                <a:lnTo>
                  <a:pt x="4674277" y="4317864"/>
                </a:lnTo>
                <a:lnTo>
                  <a:pt x="0" y="43178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20737">
            <a:off x="1385415" y="5533989"/>
            <a:ext cx="3576761" cy="4126229"/>
          </a:xfrm>
          <a:custGeom>
            <a:avLst/>
            <a:gdLst/>
            <a:ahLst/>
            <a:cxnLst/>
            <a:rect l="l" t="t" r="r" b="b"/>
            <a:pathLst>
              <a:path w="3576761" h="4126229">
                <a:moveTo>
                  <a:pt x="0" y="0"/>
                </a:moveTo>
                <a:lnTo>
                  <a:pt x="3576762" y="0"/>
                </a:lnTo>
                <a:lnTo>
                  <a:pt x="3576762" y="4126229"/>
                </a:lnTo>
                <a:lnTo>
                  <a:pt x="0" y="41262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950775">
            <a:off x="1228729" y="1890663"/>
            <a:ext cx="1294507" cy="1203325"/>
          </a:xfrm>
          <a:custGeom>
            <a:avLst/>
            <a:gdLst/>
            <a:ahLst/>
            <a:cxnLst/>
            <a:rect l="l" t="t" r="r" b="b"/>
            <a:pathLst>
              <a:path w="1294507" h="1203325">
                <a:moveTo>
                  <a:pt x="0" y="0"/>
                </a:moveTo>
                <a:lnTo>
                  <a:pt x="1294507" y="0"/>
                </a:lnTo>
                <a:lnTo>
                  <a:pt x="1294507" y="1203325"/>
                </a:lnTo>
                <a:lnTo>
                  <a:pt x="0" y="12033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256926" y="1270826"/>
            <a:ext cx="7636339" cy="8600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30"/>
              </a:lnSpc>
            </a:pPr>
            <a:r>
              <a:rPr lang="en-US" sz="8664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,,O carte este un prieten care nu te va dezamăgi niciodată”.</a:t>
            </a:r>
          </a:p>
          <a:p>
            <a:pPr algn="ctr">
              <a:lnSpc>
                <a:spcPts val="6810"/>
              </a:lnSpc>
              <a:spcBef>
                <a:spcPct val="0"/>
              </a:spcBef>
            </a:pPr>
            <a:r>
              <a:rPr lang="en-US" sz="4864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Oscar Wilde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E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559862" flipH="1">
            <a:off x="1714366" y="-204906"/>
            <a:ext cx="15197998" cy="9973686"/>
          </a:xfrm>
          <a:custGeom>
            <a:avLst/>
            <a:gdLst/>
            <a:ahLst/>
            <a:cxnLst/>
            <a:rect l="l" t="t" r="r" b="b"/>
            <a:pathLst>
              <a:path w="15197998" h="9973686">
                <a:moveTo>
                  <a:pt x="15197998" y="0"/>
                </a:moveTo>
                <a:lnTo>
                  <a:pt x="0" y="0"/>
                </a:lnTo>
                <a:lnTo>
                  <a:pt x="0" y="9973686"/>
                </a:lnTo>
                <a:lnTo>
                  <a:pt x="15197998" y="9973686"/>
                </a:lnTo>
                <a:lnTo>
                  <a:pt x="1519799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913511"/>
            <a:ext cx="6215099" cy="3988022"/>
          </a:xfrm>
          <a:custGeom>
            <a:avLst/>
            <a:gdLst/>
            <a:ahLst/>
            <a:cxnLst/>
            <a:rect l="l" t="t" r="r" b="b"/>
            <a:pathLst>
              <a:path w="6215099" h="3988022">
                <a:moveTo>
                  <a:pt x="0" y="0"/>
                </a:moveTo>
                <a:lnTo>
                  <a:pt x="6215099" y="0"/>
                </a:lnTo>
                <a:lnTo>
                  <a:pt x="6215099" y="3988022"/>
                </a:lnTo>
                <a:lnTo>
                  <a:pt x="0" y="39880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30694">
            <a:off x="14966411" y="608858"/>
            <a:ext cx="3029758" cy="3436398"/>
          </a:xfrm>
          <a:custGeom>
            <a:avLst/>
            <a:gdLst/>
            <a:ahLst/>
            <a:cxnLst/>
            <a:rect l="l" t="t" r="r" b="b"/>
            <a:pathLst>
              <a:path w="3029758" h="3436398">
                <a:moveTo>
                  <a:pt x="0" y="0"/>
                </a:moveTo>
                <a:lnTo>
                  <a:pt x="3029758" y="0"/>
                </a:lnTo>
                <a:lnTo>
                  <a:pt x="3029758" y="3436398"/>
                </a:lnTo>
                <a:lnTo>
                  <a:pt x="0" y="34363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080961" y="2495962"/>
            <a:ext cx="13718705" cy="6233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2"/>
              </a:lnSpc>
            </a:pPr>
            <a:r>
              <a:rPr lang="en-US" sz="4516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   Dreptul de a frecventa biblioteca îl au elevii, cadrele didactice și personalul angajat al școlii;</a:t>
            </a:r>
          </a:p>
          <a:p>
            <a:pPr algn="ctr">
              <a:lnSpc>
                <a:spcPts val="6322"/>
              </a:lnSpc>
            </a:pPr>
            <a:r>
              <a:rPr lang="en-US" sz="4516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     Accesul în bibliotecă este permis pentru activitatățile de împrumut/restituire  și lectură a cărților, pentru elevii claselor II-VIII și personalul școlii; </a:t>
            </a:r>
          </a:p>
          <a:p>
            <a:pPr algn="ctr">
              <a:lnSpc>
                <a:spcPts val="6322"/>
              </a:lnSpc>
            </a:pPr>
            <a:r>
              <a:rPr lang="en-US" sz="4516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     Este interzis accesul elevilor în alte zone decât cea în care se află cărțile pentru împrumut;</a:t>
            </a:r>
          </a:p>
          <a:p>
            <a:pPr algn="ctr">
              <a:lnSpc>
                <a:spcPts val="4780"/>
              </a:lnSpc>
            </a:pPr>
            <a:endParaRPr lang="en-US" sz="4516">
              <a:solidFill>
                <a:srgbClr val="000000"/>
              </a:solidFill>
              <a:latin typeface="Bara TH"/>
              <a:ea typeface="Bara TH"/>
              <a:cs typeface="Bara TH"/>
              <a:sym typeface="Bara TH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812507" y="2629312"/>
            <a:ext cx="961537" cy="848987"/>
            <a:chOff x="0" y="0"/>
            <a:chExt cx="920553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20553" cy="812800"/>
            </a:xfrm>
            <a:custGeom>
              <a:avLst/>
              <a:gdLst/>
              <a:ahLst/>
              <a:cxnLst/>
              <a:rect l="l" t="t" r="r" b="b"/>
              <a:pathLst>
                <a:path w="920553" h="812800">
                  <a:moveTo>
                    <a:pt x="460276" y="0"/>
                  </a:moveTo>
                  <a:cubicBezTo>
                    <a:pt x="206073" y="0"/>
                    <a:pt x="0" y="181951"/>
                    <a:pt x="0" y="406400"/>
                  </a:cubicBezTo>
                  <a:cubicBezTo>
                    <a:pt x="0" y="630849"/>
                    <a:pt x="206073" y="812800"/>
                    <a:pt x="460276" y="812800"/>
                  </a:cubicBezTo>
                  <a:cubicBezTo>
                    <a:pt x="714480" y="812800"/>
                    <a:pt x="920553" y="630849"/>
                    <a:pt x="920553" y="406400"/>
                  </a:cubicBezTo>
                  <a:cubicBezTo>
                    <a:pt x="920553" y="181951"/>
                    <a:pt x="714480" y="0"/>
                    <a:pt x="460276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86302" y="-76200"/>
              <a:ext cx="747949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588318" y="4262706"/>
            <a:ext cx="961537" cy="848987"/>
            <a:chOff x="0" y="0"/>
            <a:chExt cx="920553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20553" cy="812800"/>
            </a:xfrm>
            <a:custGeom>
              <a:avLst/>
              <a:gdLst/>
              <a:ahLst/>
              <a:cxnLst/>
              <a:rect l="l" t="t" r="r" b="b"/>
              <a:pathLst>
                <a:path w="920553" h="812800">
                  <a:moveTo>
                    <a:pt x="460276" y="0"/>
                  </a:moveTo>
                  <a:cubicBezTo>
                    <a:pt x="206073" y="0"/>
                    <a:pt x="0" y="181951"/>
                    <a:pt x="0" y="406400"/>
                  </a:cubicBezTo>
                  <a:cubicBezTo>
                    <a:pt x="0" y="630849"/>
                    <a:pt x="206073" y="812800"/>
                    <a:pt x="460276" y="812800"/>
                  </a:cubicBezTo>
                  <a:cubicBezTo>
                    <a:pt x="714480" y="812800"/>
                    <a:pt x="920553" y="630849"/>
                    <a:pt x="920553" y="406400"/>
                  </a:cubicBezTo>
                  <a:cubicBezTo>
                    <a:pt x="920553" y="181951"/>
                    <a:pt x="714480" y="0"/>
                    <a:pt x="460276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86302" y="-76200"/>
              <a:ext cx="747949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12507" y="6599749"/>
            <a:ext cx="1070445" cy="970207"/>
            <a:chOff x="0" y="0"/>
            <a:chExt cx="920553" cy="83435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20553" cy="834351"/>
            </a:xfrm>
            <a:custGeom>
              <a:avLst/>
              <a:gdLst/>
              <a:ahLst/>
              <a:cxnLst/>
              <a:rect l="l" t="t" r="r" b="b"/>
              <a:pathLst>
                <a:path w="920553" h="834351">
                  <a:moveTo>
                    <a:pt x="460276" y="0"/>
                  </a:moveTo>
                  <a:cubicBezTo>
                    <a:pt x="206073" y="0"/>
                    <a:pt x="0" y="186776"/>
                    <a:pt x="0" y="417175"/>
                  </a:cubicBezTo>
                  <a:cubicBezTo>
                    <a:pt x="0" y="647575"/>
                    <a:pt x="206073" y="834351"/>
                    <a:pt x="460276" y="834351"/>
                  </a:cubicBezTo>
                  <a:cubicBezTo>
                    <a:pt x="714480" y="834351"/>
                    <a:pt x="920553" y="647575"/>
                    <a:pt x="920553" y="417175"/>
                  </a:cubicBezTo>
                  <a:cubicBezTo>
                    <a:pt x="920553" y="186776"/>
                    <a:pt x="714480" y="0"/>
                    <a:pt x="460276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86302" y="-74180"/>
              <a:ext cx="747949" cy="830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017786" y="2723280"/>
            <a:ext cx="550979" cy="1114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2B5796"/>
                </a:solidFill>
                <a:latin typeface="Bara TH"/>
                <a:ea typeface="Bara TH"/>
                <a:cs typeface="Bara TH"/>
                <a:sym typeface="Bara TH"/>
              </a:rPr>
              <a:t>1</a:t>
            </a:r>
          </a:p>
          <a:p>
            <a:pPr algn="ctr">
              <a:lnSpc>
                <a:spcPts val="4322"/>
              </a:lnSpc>
            </a:pPr>
            <a:endParaRPr lang="en-US" sz="3087">
              <a:solidFill>
                <a:srgbClr val="2B5796"/>
              </a:solidFill>
              <a:latin typeface="Bara TH"/>
              <a:ea typeface="Bara TH"/>
              <a:cs typeface="Bara TH"/>
              <a:sym typeface="Bara TH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793597" y="4292552"/>
            <a:ext cx="550979" cy="565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2B5796"/>
                </a:solidFill>
                <a:latin typeface="Bara TH"/>
                <a:ea typeface="Bara TH"/>
                <a:cs typeface="Bara TH"/>
                <a:sym typeface="Bara TH"/>
              </a:rPr>
              <a:t>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80961" y="6754327"/>
            <a:ext cx="550979" cy="565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2B5796"/>
                </a:solidFill>
                <a:latin typeface="Bara TH"/>
                <a:ea typeface="Bara TH"/>
                <a:cs typeface="Bara TH"/>
                <a:sym typeface="Bara TH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E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068163" y="-186412"/>
            <a:ext cx="15959486" cy="10473412"/>
          </a:xfrm>
          <a:custGeom>
            <a:avLst/>
            <a:gdLst/>
            <a:ahLst/>
            <a:cxnLst/>
            <a:rect l="l" t="t" r="r" b="b"/>
            <a:pathLst>
              <a:path w="15959486" h="10473412">
                <a:moveTo>
                  <a:pt x="15959485" y="0"/>
                </a:moveTo>
                <a:lnTo>
                  <a:pt x="0" y="0"/>
                </a:lnTo>
                <a:lnTo>
                  <a:pt x="0" y="10473412"/>
                </a:lnTo>
                <a:lnTo>
                  <a:pt x="15959485" y="10473412"/>
                </a:lnTo>
                <a:lnTo>
                  <a:pt x="1595948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08531" y="1364888"/>
            <a:ext cx="848987" cy="848987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21499" y="2896522"/>
            <a:ext cx="848987" cy="84898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330482" y="1262513"/>
            <a:ext cx="848987" cy="84898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434198">
            <a:off x="15246650" y="516523"/>
            <a:ext cx="2668110" cy="2646987"/>
          </a:xfrm>
          <a:custGeom>
            <a:avLst/>
            <a:gdLst/>
            <a:ahLst/>
            <a:cxnLst/>
            <a:rect l="l" t="t" r="r" b="b"/>
            <a:pathLst>
              <a:path w="2668110" h="2646987">
                <a:moveTo>
                  <a:pt x="0" y="0"/>
                </a:moveTo>
                <a:lnTo>
                  <a:pt x="2668110" y="0"/>
                </a:lnTo>
                <a:lnTo>
                  <a:pt x="2668110" y="2646987"/>
                </a:lnTo>
                <a:lnTo>
                  <a:pt x="0" y="26469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7485777" y="3833050"/>
            <a:ext cx="3110200" cy="370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Înscrierea cititorilor  se face anual;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97590" y="2981956"/>
            <a:ext cx="4987682" cy="5469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0"/>
              </a:lnSpc>
            </a:pPr>
            <a:r>
              <a:rPr lang="en-US" sz="4421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   </a:t>
            </a:r>
            <a:r>
              <a:rPr lang="en-US" sz="4421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Se recomandă ca activitatea de împrumut/restituire să se desfășoare la începutul/sfârșitul orelor de curs;</a:t>
            </a:r>
          </a:p>
          <a:p>
            <a:pPr algn="ctr">
              <a:lnSpc>
                <a:spcPts val="6190"/>
              </a:lnSpc>
            </a:pPr>
            <a:endParaRPr lang="en-US" sz="4421">
              <a:solidFill>
                <a:srgbClr val="000000"/>
              </a:solidFill>
              <a:latin typeface="Bara TH"/>
              <a:ea typeface="Bara TH"/>
              <a:cs typeface="Bara TH"/>
              <a:sym typeface="Bara TH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246242" y="2876514"/>
            <a:ext cx="5526124" cy="641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7"/>
              </a:lnSpc>
            </a:pPr>
            <a:r>
              <a:rPr lang="en-US" sz="4512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   </a:t>
            </a:r>
            <a:r>
              <a:rPr lang="en-US" sz="4512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Prin semnarea documentelor de înscriere cititorul recunoaște obligațiile ce îi revin, angajându-se la respectarea acestora; </a:t>
            </a:r>
          </a:p>
          <a:p>
            <a:pPr algn="ctr">
              <a:lnSpc>
                <a:spcPts val="6317"/>
              </a:lnSpc>
            </a:pPr>
            <a:endParaRPr lang="en-US" sz="4512">
              <a:solidFill>
                <a:srgbClr val="000000"/>
              </a:solidFill>
              <a:latin typeface="Bara TH"/>
              <a:ea typeface="Bara TH"/>
              <a:cs typeface="Bara TH"/>
              <a:sym typeface="Bara TH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257535" y="1458855"/>
            <a:ext cx="550979" cy="565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2B5796"/>
                </a:solidFill>
                <a:latin typeface="Bara TH"/>
                <a:ea typeface="Bara TH"/>
                <a:cs typeface="Bara TH"/>
                <a:sym typeface="Bara TH"/>
              </a:rPr>
              <a:t>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570503" y="2990490"/>
            <a:ext cx="550979" cy="565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2B5796"/>
                </a:solidFill>
                <a:latin typeface="Bara TH"/>
                <a:ea typeface="Bara TH"/>
                <a:cs typeface="Bara TH"/>
                <a:sym typeface="Bara TH"/>
              </a:rPr>
              <a:t>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479485" y="1356481"/>
            <a:ext cx="550979" cy="565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2B5796"/>
                </a:solidFill>
                <a:latin typeface="Bara TH"/>
                <a:ea typeface="Bara TH"/>
                <a:cs typeface="Bara TH"/>
                <a:sym typeface="Bara TH"/>
              </a:rPr>
              <a:t>6</a:t>
            </a:r>
          </a:p>
        </p:txBody>
      </p:sp>
      <p:sp>
        <p:nvSpPr>
          <p:cNvPr id="19" name="Freeform 19"/>
          <p:cNvSpPr/>
          <p:nvPr/>
        </p:nvSpPr>
        <p:spPr>
          <a:xfrm rot="1584130">
            <a:off x="16230728" y="8098381"/>
            <a:ext cx="1593840" cy="1481574"/>
          </a:xfrm>
          <a:custGeom>
            <a:avLst/>
            <a:gdLst/>
            <a:ahLst/>
            <a:cxnLst/>
            <a:rect l="l" t="t" r="r" b="b"/>
            <a:pathLst>
              <a:path w="1593840" h="1481574">
                <a:moveTo>
                  <a:pt x="0" y="0"/>
                </a:moveTo>
                <a:lnTo>
                  <a:pt x="1593840" y="0"/>
                </a:lnTo>
                <a:lnTo>
                  <a:pt x="1593840" y="1481574"/>
                </a:lnTo>
                <a:lnTo>
                  <a:pt x="0" y="14815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432573">
            <a:off x="565288" y="1746421"/>
            <a:ext cx="1005749" cy="934907"/>
          </a:xfrm>
          <a:custGeom>
            <a:avLst/>
            <a:gdLst/>
            <a:ahLst/>
            <a:cxnLst/>
            <a:rect l="l" t="t" r="r" b="b"/>
            <a:pathLst>
              <a:path w="1005749" h="934907">
                <a:moveTo>
                  <a:pt x="0" y="0"/>
                </a:moveTo>
                <a:lnTo>
                  <a:pt x="1005750" y="0"/>
                </a:lnTo>
                <a:lnTo>
                  <a:pt x="1005750" y="934907"/>
                </a:lnTo>
                <a:lnTo>
                  <a:pt x="0" y="9349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820737">
            <a:off x="782106" y="7226158"/>
            <a:ext cx="2221408" cy="2562664"/>
          </a:xfrm>
          <a:custGeom>
            <a:avLst/>
            <a:gdLst/>
            <a:ahLst/>
            <a:cxnLst/>
            <a:rect l="l" t="t" r="r" b="b"/>
            <a:pathLst>
              <a:path w="2221408" h="2562664">
                <a:moveTo>
                  <a:pt x="0" y="0"/>
                </a:moveTo>
                <a:lnTo>
                  <a:pt x="2221409" y="0"/>
                </a:lnTo>
                <a:lnTo>
                  <a:pt x="2221409" y="2562665"/>
                </a:lnTo>
                <a:lnTo>
                  <a:pt x="0" y="25626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6502406" y="147468"/>
            <a:ext cx="2343587" cy="2862396"/>
          </a:xfrm>
          <a:custGeom>
            <a:avLst/>
            <a:gdLst/>
            <a:ahLst/>
            <a:cxnLst/>
            <a:rect l="l" t="t" r="r" b="b"/>
            <a:pathLst>
              <a:path w="2343587" h="2862396">
                <a:moveTo>
                  <a:pt x="0" y="0"/>
                </a:moveTo>
                <a:lnTo>
                  <a:pt x="2343586" y="0"/>
                </a:lnTo>
                <a:lnTo>
                  <a:pt x="2343586" y="2862396"/>
                </a:lnTo>
                <a:lnTo>
                  <a:pt x="0" y="286239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E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559862" flipH="1">
            <a:off x="1375228" y="-100568"/>
            <a:ext cx="15981921" cy="10488135"/>
          </a:xfrm>
          <a:custGeom>
            <a:avLst/>
            <a:gdLst/>
            <a:ahLst/>
            <a:cxnLst/>
            <a:rect l="l" t="t" r="r" b="b"/>
            <a:pathLst>
              <a:path w="15981921" h="10488135">
                <a:moveTo>
                  <a:pt x="15981921" y="0"/>
                </a:moveTo>
                <a:lnTo>
                  <a:pt x="0" y="0"/>
                </a:lnTo>
                <a:lnTo>
                  <a:pt x="0" y="10488136"/>
                </a:lnTo>
                <a:lnTo>
                  <a:pt x="15981921" y="10488136"/>
                </a:lnTo>
                <a:lnTo>
                  <a:pt x="1598192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79432" y="7367440"/>
            <a:ext cx="4787432" cy="3177658"/>
          </a:xfrm>
          <a:custGeom>
            <a:avLst/>
            <a:gdLst/>
            <a:ahLst/>
            <a:cxnLst/>
            <a:rect l="l" t="t" r="r" b="b"/>
            <a:pathLst>
              <a:path w="4787432" h="3177658">
                <a:moveTo>
                  <a:pt x="0" y="0"/>
                </a:moveTo>
                <a:lnTo>
                  <a:pt x="4787432" y="0"/>
                </a:lnTo>
                <a:lnTo>
                  <a:pt x="4787432" y="3177658"/>
                </a:lnTo>
                <a:lnTo>
                  <a:pt x="0" y="31776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4335522" y="6271844"/>
            <a:ext cx="6291934" cy="4852654"/>
          </a:xfrm>
          <a:custGeom>
            <a:avLst/>
            <a:gdLst/>
            <a:ahLst/>
            <a:cxnLst/>
            <a:rect l="l" t="t" r="r" b="b"/>
            <a:pathLst>
              <a:path w="6291934" h="4852654">
                <a:moveTo>
                  <a:pt x="6291933" y="0"/>
                </a:moveTo>
                <a:lnTo>
                  <a:pt x="0" y="0"/>
                </a:lnTo>
                <a:lnTo>
                  <a:pt x="0" y="4852654"/>
                </a:lnTo>
                <a:lnTo>
                  <a:pt x="6291933" y="4852654"/>
                </a:lnTo>
                <a:lnTo>
                  <a:pt x="6291933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049833" y="7954146"/>
            <a:ext cx="2343587" cy="2862396"/>
          </a:xfrm>
          <a:custGeom>
            <a:avLst/>
            <a:gdLst/>
            <a:ahLst/>
            <a:cxnLst/>
            <a:rect l="l" t="t" r="r" b="b"/>
            <a:pathLst>
              <a:path w="2343587" h="2862396">
                <a:moveTo>
                  <a:pt x="0" y="0"/>
                </a:moveTo>
                <a:lnTo>
                  <a:pt x="2343587" y="0"/>
                </a:lnTo>
                <a:lnTo>
                  <a:pt x="2343587" y="2862396"/>
                </a:lnTo>
                <a:lnTo>
                  <a:pt x="0" y="28623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60457">
            <a:off x="16373394" y="415767"/>
            <a:ext cx="1283274" cy="2659634"/>
          </a:xfrm>
          <a:custGeom>
            <a:avLst/>
            <a:gdLst/>
            <a:ahLst/>
            <a:cxnLst/>
            <a:rect l="l" t="t" r="r" b="b"/>
            <a:pathLst>
              <a:path w="1283274" h="2659634">
                <a:moveTo>
                  <a:pt x="0" y="0"/>
                </a:moveTo>
                <a:lnTo>
                  <a:pt x="1283274" y="0"/>
                </a:lnTo>
                <a:lnTo>
                  <a:pt x="1283274" y="2659634"/>
                </a:lnTo>
                <a:lnTo>
                  <a:pt x="0" y="26596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947081" y="2170049"/>
            <a:ext cx="4155602" cy="6712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5"/>
              </a:lnSpc>
            </a:pPr>
            <a:r>
              <a:rPr lang="en-US" sz="5025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 </a:t>
            </a:r>
            <a:r>
              <a:rPr lang="en-US" sz="5025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Cititorul poate împrumuta de fiecare dată cărți și este obligat a le înapoia la termenul fixat; </a:t>
            </a:r>
          </a:p>
          <a:p>
            <a:pPr algn="ctr">
              <a:lnSpc>
                <a:spcPts val="3908"/>
              </a:lnSpc>
            </a:pPr>
            <a:endParaRPr lang="en-US" sz="5025">
              <a:solidFill>
                <a:srgbClr val="000000"/>
              </a:solidFill>
              <a:latin typeface="Bara TH"/>
              <a:ea typeface="Bara TH"/>
              <a:cs typeface="Bara TH"/>
              <a:sym typeface="Bara TH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807534" y="3047611"/>
            <a:ext cx="3623685" cy="6103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   </a:t>
            </a:r>
          </a:p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Termenul de restituire este de 7 zile cu dreptul de prelungire până la 14 zile;</a:t>
            </a:r>
            <a:r>
              <a:rPr lang="en-US" sz="4599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 </a:t>
            </a:r>
          </a:p>
          <a:p>
            <a:pPr algn="ctr">
              <a:lnSpc>
                <a:spcPts val="3919"/>
              </a:lnSpc>
            </a:pPr>
            <a:endParaRPr lang="en-US" sz="4599">
              <a:solidFill>
                <a:srgbClr val="00857D"/>
              </a:solidFill>
              <a:latin typeface="Bara TH"/>
              <a:ea typeface="Bara TH"/>
              <a:cs typeface="Bara TH"/>
              <a:sym typeface="Bara TH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791903" y="2359267"/>
            <a:ext cx="4074301" cy="7888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3"/>
              </a:lnSpc>
            </a:pPr>
            <a:r>
              <a:rPr lang="en-US" sz="4952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Cititorul va cerceta cărțile la primire semnalând orice deteriorare, fiind obligat să le restituie în aceeași stare;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508000" y="1129612"/>
            <a:ext cx="848987" cy="84898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657003" y="1223579"/>
            <a:ext cx="550979" cy="55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7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194883" y="2123706"/>
            <a:ext cx="848987" cy="84898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366189" y="2217674"/>
            <a:ext cx="550979" cy="55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211045" y="1129612"/>
            <a:ext cx="848987" cy="848987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302059" y="1214054"/>
            <a:ext cx="666959" cy="66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32"/>
              </a:lnSpc>
            </a:pPr>
            <a:r>
              <a:rPr lang="en-US" sz="3737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E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559862" flipH="1">
            <a:off x="2075515" y="-122771"/>
            <a:ext cx="15079022" cy="9895608"/>
          </a:xfrm>
          <a:custGeom>
            <a:avLst/>
            <a:gdLst/>
            <a:ahLst/>
            <a:cxnLst/>
            <a:rect l="l" t="t" r="r" b="b"/>
            <a:pathLst>
              <a:path w="15079022" h="9895608">
                <a:moveTo>
                  <a:pt x="15079022" y="0"/>
                </a:moveTo>
                <a:lnTo>
                  <a:pt x="0" y="0"/>
                </a:lnTo>
                <a:lnTo>
                  <a:pt x="0" y="9895608"/>
                </a:lnTo>
                <a:lnTo>
                  <a:pt x="15079022" y="9895608"/>
                </a:lnTo>
                <a:lnTo>
                  <a:pt x="1507902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79432" y="7367440"/>
            <a:ext cx="4787432" cy="3177658"/>
          </a:xfrm>
          <a:custGeom>
            <a:avLst/>
            <a:gdLst/>
            <a:ahLst/>
            <a:cxnLst/>
            <a:rect l="l" t="t" r="r" b="b"/>
            <a:pathLst>
              <a:path w="4787432" h="3177658">
                <a:moveTo>
                  <a:pt x="0" y="0"/>
                </a:moveTo>
                <a:lnTo>
                  <a:pt x="4787432" y="0"/>
                </a:lnTo>
                <a:lnTo>
                  <a:pt x="4787432" y="3177658"/>
                </a:lnTo>
                <a:lnTo>
                  <a:pt x="0" y="31776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4335522" y="6271844"/>
            <a:ext cx="6291934" cy="4852654"/>
          </a:xfrm>
          <a:custGeom>
            <a:avLst/>
            <a:gdLst/>
            <a:ahLst/>
            <a:cxnLst/>
            <a:rect l="l" t="t" r="r" b="b"/>
            <a:pathLst>
              <a:path w="6291934" h="4852654">
                <a:moveTo>
                  <a:pt x="6291933" y="0"/>
                </a:moveTo>
                <a:lnTo>
                  <a:pt x="0" y="0"/>
                </a:lnTo>
                <a:lnTo>
                  <a:pt x="0" y="4852654"/>
                </a:lnTo>
                <a:lnTo>
                  <a:pt x="6291933" y="4852654"/>
                </a:lnTo>
                <a:lnTo>
                  <a:pt x="6291933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60457">
            <a:off x="16373394" y="415767"/>
            <a:ext cx="1283274" cy="2659634"/>
          </a:xfrm>
          <a:custGeom>
            <a:avLst/>
            <a:gdLst/>
            <a:ahLst/>
            <a:cxnLst/>
            <a:rect l="l" t="t" r="r" b="b"/>
            <a:pathLst>
              <a:path w="1283274" h="2659634">
                <a:moveTo>
                  <a:pt x="0" y="0"/>
                </a:moveTo>
                <a:lnTo>
                  <a:pt x="1283274" y="0"/>
                </a:lnTo>
                <a:lnTo>
                  <a:pt x="1283274" y="2659634"/>
                </a:lnTo>
                <a:lnTo>
                  <a:pt x="0" y="26596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338811" y="803192"/>
            <a:ext cx="4298260" cy="912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78"/>
              </a:lnSpc>
            </a:pPr>
            <a:r>
              <a:rPr lang="en-US" sz="4841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 </a:t>
            </a:r>
            <a:r>
              <a:rPr lang="en-US" sz="4841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Cărțile pierdute sau deteriorate vor fi înlocuite cu exemplare similare din punct de vedere al titlului/autorului/editurii; </a:t>
            </a:r>
          </a:p>
          <a:p>
            <a:pPr algn="ctr">
              <a:lnSpc>
                <a:spcPts val="4089"/>
              </a:lnSpc>
            </a:pPr>
            <a:endParaRPr lang="en-US" sz="4841">
              <a:solidFill>
                <a:srgbClr val="000000"/>
              </a:solidFill>
              <a:latin typeface="Bara TH"/>
              <a:ea typeface="Bara TH"/>
              <a:cs typeface="Bara TH"/>
              <a:sym typeface="Bara TH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877255" y="1955335"/>
            <a:ext cx="3288806" cy="6817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6"/>
              </a:lnSpc>
            </a:pPr>
            <a:r>
              <a:rPr lang="en-US" sz="4462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 </a:t>
            </a:r>
            <a:r>
              <a:rPr lang="en-US" sz="4462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Utilizatorii nu au voie să rupă pagini, să decupeze imagini sau să deterioreze cartea împrumutată;</a:t>
            </a:r>
          </a:p>
          <a:p>
            <a:pPr algn="ctr">
              <a:lnSpc>
                <a:spcPts val="4109"/>
              </a:lnSpc>
            </a:pPr>
            <a:endParaRPr lang="en-US" sz="4462">
              <a:solidFill>
                <a:srgbClr val="000000"/>
              </a:solidFill>
              <a:latin typeface="Bara TH"/>
              <a:ea typeface="Bara TH"/>
              <a:cs typeface="Bara TH"/>
              <a:sym typeface="Bara TH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694499" y="1460170"/>
            <a:ext cx="4164861" cy="7798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45"/>
              </a:lnSpc>
            </a:pPr>
            <a:r>
              <a:rPr lang="en-US" sz="4889">
                <a:solidFill>
                  <a:srgbClr val="00857D"/>
                </a:solidFill>
                <a:latin typeface="Bara TH"/>
                <a:ea typeface="Bara TH"/>
                <a:cs typeface="Bara TH"/>
                <a:sym typeface="Bara TH"/>
              </a:rPr>
              <a:t>   </a:t>
            </a:r>
            <a:r>
              <a:rPr lang="en-US" sz="4889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Elevii nu au voie să facă  însemnări cu instrumente de scris pe cărțile împrumutate sau să îndoaie colțurile paginilor;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579515" y="580791"/>
            <a:ext cx="891269" cy="89126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776929" y="698925"/>
            <a:ext cx="550979" cy="55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10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842634" y="179713"/>
            <a:ext cx="848987" cy="848987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992987" y="236700"/>
            <a:ext cx="548281" cy="55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1"/>
              </a:lnSpc>
            </a:pPr>
            <a:r>
              <a:rPr lang="en-US" sz="3072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11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911028" y="895087"/>
            <a:ext cx="848987" cy="84898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060032" y="931175"/>
            <a:ext cx="550979" cy="55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E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559862" flipH="1">
            <a:off x="1509874" y="-219843"/>
            <a:ext cx="15176101" cy="9959316"/>
          </a:xfrm>
          <a:custGeom>
            <a:avLst/>
            <a:gdLst/>
            <a:ahLst/>
            <a:cxnLst/>
            <a:rect l="l" t="t" r="r" b="b"/>
            <a:pathLst>
              <a:path w="15176101" h="9959316">
                <a:moveTo>
                  <a:pt x="15176101" y="0"/>
                </a:moveTo>
                <a:lnTo>
                  <a:pt x="0" y="0"/>
                </a:lnTo>
                <a:lnTo>
                  <a:pt x="0" y="9959316"/>
                </a:lnTo>
                <a:lnTo>
                  <a:pt x="15176101" y="9959316"/>
                </a:lnTo>
                <a:lnTo>
                  <a:pt x="1517610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79432" y="7367440"/>
            <a:ext cx="4787432" cy="3177658"/>
          </a:xfrm>
          <a:custGeom>
            <a:avLst/>
            <a:gdLst/>
            <a:ahLst/>
            <a:cxnLst/>
            <a:rect l="l" t="t" r="r" b="b"/>
            <a:pathLst>
              <a:path w="4787432" h="3177658">
                <a:moveTo>
                  <a:pt x="0" y="0"/>
                </a:moveTo>
                <a:lnTo>
                  <a:pt x="4787432" y="0"/>
                </a:lnTo>
                <a:lnTo>
                  <a:pt x="4787432" y="3177658"/>
                </a:lnTo>
                <a:lnTo>
                  <a:pt x="0" y="31776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4335522" y="6271844"/>
            <a:ext cx="6291934" cy="4852654"/>
          </a:xfrm>
          <a:custGeom>
            <a:avLst/>
            <a:gdLst/>
            <a:ahLst/>
            <a:cxnLst/>
            <a:rect l="l" t="t" r="r" b="b"/>
            <a:pathLst>
              <a:path w="6291934" h="4852654">
                <a:moveTo>
                  <a:pt x="6291933" y="0"/>
                </a:moveTo>
                <a:lnTo>
                  <a:pt x="0" y="0"/>
                </a:lnTo>
                <a:lnTo>
                  <a:pt x="0" y="4852654"/>
                </a:lnTo>
                <a:lnTo>
                  <a:pt x="6291933" y="4852654"/>
                </a:lnTo>
                <a:lnTo>
                  <a:pt x="6291933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049833" y="7954146"/>
            <a:ext cx="2343587" cy="2862396"/>
          </a:xfrm>
          <a:custGeom>
            <a:avLst/>
            <a:gdLst/>
            <a:ahLst/>
            <a:cxnLst/>
            <a:rect l="l" t="t" r="r" b="b"/>
            <a:pathLst>
              <a:path w="2343587" h="2862396">
                <a:moveTo>
                  <a:pt x="0" y="0"/>
                </a:moveTo>
                <a:lnTo>
                  <a:pt x="2343587" y="0"/>
                </a:lnTo>
                <a:lnTo>
                  <a:pt x="2343587" y="2862396"/>
                </a:lnTo>
                <a:lnTo>
                  <a:pt x="0" y="28623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60457">
            <a:off x="16373394" y="415767"/>
            <a:ext cx="1283274" cy="2659634"/>
          </a:xfrm>
          <a:custGeom>
            <a:avLst/>
            <a:gdLst/>
            <a:ahLst/>
            <a:cxnLst/>
            <a:rect l="l" t="t" r="r" b="b"/>
            <a:pathLst>
              <a:path w="1283274" h="2659634">
                <a:moveTo>
                  <a:pt x="0" y="0"/>
                </a:moveTo>
                <a:lnTo>
                  <a:pt x="1283274" y="0"/>
                </a:lnTo>
                <a:lnTo>
                  <a:pt x="1283274" y="2659634"/>
                </a:lnTo>
                <a:lnTo>
                  <a:pt x="0" y="26596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868301" y="1420755"/>
            <a:ext cx="3023214" cy="6942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98"/>
              </a:lnSpc>
            </a:pPr>
            <a:r>
              <a:rPr lang="en-US" sz="4927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Elevii vin la bibliotecă doar cu acordul cadrului didactic sau al părintelui;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096503" y="1420755"/>
            <a:ext cx="3814213" cy="747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1"/>
              </a:lnSpc>
            </a:pPr>
            <a:r>
              <a:rPr lang="en-US" sz="4708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În bibliotecă, nu este permis accesul elevilor cu telefoanele, cu excepția situațiilor în care acestea le sunt necesare la activități;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17389" y="1438812"/>
            <a:ext cx="4755215" cy="7819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4"/>
              </a:lnSpc>
            </a:pPr>
            <a:r>
              <a:rPr lang="en-US" sz="4896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Nu este permis accesul elevilor în bibliotecă, cu alimente. Prin excepție, pot veni cu sticla cu apă, pe care o vor depozita într-un loc special;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134399" y="604206"/>
            <a:ext cx="848987" cy="84898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283403" y="698174"/>
            <a:ext cx="550979" cy="55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13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570503" y="598154"/>
            <a:ext cx="848987" cy="84898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719506" y="704226"/>
            <a:ext cx="550979" cy="55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000000"/>
                </a:solidFill>
                <a:latin typeface="Bara TH"/>
                <a:ea typeface="Bara TH"/>
                <a:cs typeface="Bara TH"/>
                <a:sym typeface="Bara TH"/>
              </a:rPr>
              <a:t>14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635539" y="604206"/>
            <a:ext cx="848987" cy="848987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E2E6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784542" y="698174"/>
            <a:ext cx="550979" cy="565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2"/>
              </a:lnSpc>
            </a:pPr>
            <a:r>
              <a:rPr lang="en-US" sz="3087">
                <a:solidFill>
                  <a:srgbClr val="2B5796"/>
                </a:solidFill>
                <a:latin typeface="Bara TH"/>
                <a:ea typeface="Bara TH"/>
                <a:cs typeface="Bara TH"/>
                <a:sym typeface="Bara TH"/>
              </a:rPr>
              <a:t>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1DC4299-1605-4D33-9A48-687DA0233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2900"/>
            <a:ext cx="176022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6105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95DA51BD-57D1-4614-A492-4A450931D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873290"/>
              </p:ext>
            </p:extLst>
          </p:nvPr>
        </p:nvGraphicFramePr>
        <p:xfrm>
          <a:off x="762000" y="571500"/>
          <a:ext cx="16763999" cy="9144001"/>
        </p:xfrm>
        <a:graphic>
          <a:graphicData uri="http://schemas.openxmlformats.org/drawingml/2006/table">
            <a:tbl>
              <a:tblPr/>
              <a:tblGrid>
                <a:gridCol w="625522">
                  <a:extLst>
                    <a:ext uri="{9D8B030D-6E8A-4147-A177-3AD203B41FA5}">
                      <a16:colId xmlns:a16="http://schemas.microsoft.com/office/drawing/2014/main" val="592982932"/>
                    </a:ext>
                  </a:extLst>
                </a:gridCol>
                <a:gridCol w="1563806">
                  <a:extLst>
                    <a:ext uri="{9D8B030D-6E8A-4147-A177-3AD203B41FA5}">
                      <a16:colId xmlns:a16="http://schemas.microsoft.com/office/drawing/2014/main" val="294123132"/>
                    </a:ext>
                  </a:extLst>
                </a:gridCol>
                <a:gridCol w="1344873">
                  <a:extLst>
                    <a:ext uri="{9D8B030D-6E8A-4147-A177-3AD203B41FA5}">
                      <a16:colId xmlns:a16="http://schemas.microsoft.com/office/drawing/2014/main" val="3091238095"/>
                    </a:ext>
                  </a:extLst>
                </a:gridCol>
                <a:gridCol w="969559">
                  <a:extLst>
                    <a:ext uri="{9D8B030D-6E8A-4147-A177-3AD203B41FA5}">
                      <a16:colId xmlns:a16="http://schemas.microsoft.com/office/drawing/2014/main" val="698958742"/>
                    </a:ext>
                  </a:extLst>
                </a:gridCol>
                <a:gridCol w="1876568">
                  <a:extLst>
                    <a:ext uri="{9D8B030D-6E8A-4147-A177-3AD203B41FA5}">
                      <a16:colId xmlns:a16="http://schemas.microsoft.com/office/drawing/2014/main" val="3511244155"/>
                    </a:ext>
                  </a:extLst>
                </a:gridCol>
                <a:gridCol w="6036291">
                  <a:extLst>
                    <a:ext uri="{9D8B030D-6E8A-4147-A177-3AD203B41FA5}">
                      <a16:colId xmlns:a16="http://schemas.microsoft.com/office/drawing/2014/main" val="1462485131"/>
                    </a:ext>
                  </a:extLst>
                </a:gridCol>
                <a:gridCol w="1344873">
                  <a:extLst>
                    <a:ext uri="{9D8B030D-6E8A-4147-A177-3AD203B41FA5}">
                      <a16:colId xmlns:a16="http://schemas.microsoft.com/office/drawing/2014/main" val="345630845"/>
                    </a:ext>
                  </a:extLst>
                </a:gridCol>
                <a:gridCol w="1282321">
                  <a:extLst>
                    <a:ext uri="{9D8B030D-6E8A-4147-A177-3AD203B41FA5}">
                      <a16:colId xmlns:a16="http://schemas.microsoft.com/office/drawing/2014/main" val="3016827308"/>
                    </a:ext>
                  </a:extLst>
                </a:gridCol>
                <a:gridCol w="1720186">
                  <a:extLst>
                    <a:ext uri="{9D8B030D-6E8A-4147-A177-3AD203B41FA5}">
                      <a16:colId xmlns:a16="http://schemas.microsoft.com/office/drawing/2014/main" val="2022451998"/>
                    </a:ext>
                  </a:extLst>
                </a:gridCol>
              </a:tblGrid>
              <a:tr h="9747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Nr.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Crt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împrumut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Nr. de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inventar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Cota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CZU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Autorul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Titlul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Semnătura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cititorului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restituirii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Semnătura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bibliotecarului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761024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6857647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649523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761961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999774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7524798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459272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307095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5011953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0618657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606043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675200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8894210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406410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1740543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1949428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2487632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871916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158580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1937832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811052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027249"/>
                  </a:ext>
                </a:extLst>
              </a:tr>
              <a:tr h="371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4805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5447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E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451478">
            <a:off x="2791841" y="1487212"/>
            <a:ext cx="12095549" cy="7937704"/>
          </a:xfrm>
          <a:custGeom>
            <a:avLst/>
            <a:gdLst/>
            <a:ahLst/>
            <a:cxnLst/>
            <a:rect l="l" t="t" r="r" b="b"/>
            <a:pathLst>
              <a:path w="12095549" h="7937704">
                <a:moveTo>
                  <a:pt x="0" y="0"/>
                </a:moveTo>
                <a:lnTo>
                  <a:pt x="12095548" y="0"/>
                </a:lnTo>
                <a:lnTo>
                  <a:pt x="12095548" y="7937704"/>
                </a:lnTo>
                <a:lnTo>
                  <a:pt x="0" y="79377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959169" y="257463"/>
            <a:ext cx="2384859" cy="2430429"/>
          </a:xfrm>
          <a:custGeom>
            <a:avLst/>
            <a:gdLst/>
            <a:ahLst/>
            <a:cxnLst/>
            <a:rect l="l" t="t" r="r" b="b"/>
            <a:pathLst>
              <a:path w="2384859" h="2430429">
                <a:moveTo>
                  <a:pt x="0" y="0"/>
                </a:moveTo>
                <a:lnTo>
                  <a:pt x="2384859" y="0"/>
                </a:lnTo>
                <a:lnTo>
                  <a:pt x="2384859" y="2430429"/>
                </a:lnTo>
                <a:lnTo>
                  <a:pt x="0" y="24304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331782">
            <a:off x="79667" y="908279"/>
            <a:ext cx="1542783" cy="1572263"/>
          </a:xfrm>
          <a:custGeom>
            <a:avLst/>
            <a:gdLst/>
            <a:ahLst/>
            <a:cxnLst/>
            <a:rect l="l" t="t" r="r" b="b"/>
            <a:pathLst>
              <a:path w="1542783" h="1572263">
                <a:moveTo>
                  <a:pt x="0" y="0"/>
                </a:moveTo>
                <a:lnTo>
                  <a:pt x="1542783" y="0"/>
                </a:lnTo>
                <a:lnTo>
                  <a:pt x="1542783" y="1572263"/>
                </a:lnTo>
                <a:lnTo>
                  <a:pt x="0" y="15722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331782">
            <a:off x="2872014" y="1462009"/>
            <a:ext cx="2156412" cy="2197617"/>
          </a:xfrm>
          <a:custGeom>
            <a:avLst/>
            <a:gdLst/>
            <a:ahLst/>
            <a:cxnLst/>
            <a:rect l="l" t="t" r="r" b="b"/>
            <a:pathLst>
              <a:path w="2156412" h="2197617">
                <a:moveTo>
                  <a:pt x="0" y="0"/>
                </a:moveTo>
                <a:lnTo>
                  <a:pt x="2156412" y="0"/>
                </a:lnTo>
                <a:lnTo>
                  <a:pt x="2156412" y="2197617"/>
                </a:lnTo>
                <a:lnTo>
                  <a:pt x="0" y="2197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57136" y="4176758"/>
            <a:ext cx="587831" cy="587096"/>
          </a:xfrm>
          <a:custGeom>
            <a:avLst/>
            <a:gdLst/>
            <a:ahLst/>
            <a:cxnLst/>
            <a:rect l="l" t="t" r="r" b="b"/>
            <a:pathLst>
              <a:path w="587831" h="587096">
                <a:moveTo>
                  <a:pt x="0" y="0"/>
                </a:moveTo>
                <a:lnTo>
                  <a:pt x="587831" y="0"/>
                </a:lnTo>
                <a:lnTo>
                  <a:pt x="587831" y="587096"/>
                </a:lnTo>
                <a:lnTo>
                  <a:pt x="0" y="5870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80276">
            <a:off x="1830874" y="5143500"/>
            <a:ext cx="3960697" cy="4786341"/>
          </a:xfrm>
          <a:custGeom>
            <a:avLst/>
            <a:gdLst/>
            <a:ahLst/>
            <a:cxnLst/>
            <a:rect l="l" t="t" r="r" b="b"/>
            <a:pathLst>
              <a:path w="3960697" h="4786341">
                <a:moveTo>
                  <a:pt x="0" y="0"/>
                </a:moveTo>
                <a:lnTo>
                  <a:pt x="3960697" y="0"/>
                </a:lnTo>
                <a:lnTo>
                  <a:pt x="3960697" y="4786341"/>
                </a:lnTo>
                <a:lnTo>
                  <a:pt x="0" y="47863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38909">
            <a:off x="6394419" y="7617162"/>
            <a:ext cx="1350547" cy="1348859"/>
          </a:xfrm>
          <a:custGeom>
            <a:avLst/>
            <a:gdLst/>
            <a:ahLst/>
            <a:cxnLst/>
            <a:rect l="l" t="t" r="r" b="b"/>
            <a:pathLst>
              <a:path w="1350547" h="1348859">
                <a:moveTo>
                  <a:pt x="0" y="0"/>
                </a:moveTo>
                <a:lnTo>
                  <a:pt x="1350547" y="0"/>
                </a:lnTo>
                <a:lnTo>
                  <a:pt x="1350547" y="1348859"/>
                </a:lnTo>
                <a:lnTo>
                  <a:pt x="0" y="13488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74128" flipH="1">
            <a:off x="12790667" y="3109762"/>
            <a:ext cx="4337003" cy="5930944"/>
          </a:xfrm>
          <a:custGeom>
            <a:avLst/>
            <a:gdLst/>
            <a:ahLst/>
            <a:cxnLst/>
            <a:rect l="l" t="t" r="r" b="b"/>
            <a:pathLst>
              <a:path w="4337003" h="5930944">
                <a:moveTo>
                  <a:pt x="4337003" y="0"/>
                </a:moveTo>
                <a:lnTo>
                  <a:pt x="0" y="0"/>
                </a:lnTo>
                <a:lnTo>
                  <a:pt x="0" y="5930945"/>
                </a:lnTo>
                <a:lnTo>
                  <a:pt x="4337003" y="5930945"/>
                </a:lnTo>
                <a:lnTo>
                  <a:pt x="4337003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981960">
            <a:off x="12419820" y="1564875"/>
            <a:ext cx="1605384" cy="1601370"/>
          </a:xfrm>
          <a:custGeom>
            <a:avLst/>
            <a:gdLst/>
            <a:ahLst/>
            <a:cxnLst/>
            <a:rect l="l" t="t" r="r" b="b"/>
            <a:pathLst>
              <a:path w="1605384" h="1601370">
                <a:moveTo>
                  <a:pt x="0" y="0"/>
                </a:moveTo>
                <a:lnTo>
                  <a:pt x="1605384" y="0"/>
                </a:lnTo>
                <a:lnTo>
                  <a:pt x="1605384" y="1601371"/>
                </a:lnTo>
                <a:lnTo>
                  <a:pt x="0" y="16013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650361" y="3255204"/>
            <a:ext cx="8987278" cy="313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77"/>
              </a:lnSpc>
            </a:pPr>
            <a:r>
              <a:rPr lang="en-US" sz="15412">
                <a:solidFill>
                  <a:srgbClr val="2B5796"/>
                </a:solidFill>
                <a:latin typeface="Bara TH"/>
                <a:ea typeface="Bara TH"/>
                <a:cs typeface="Bara TH"/>
                <a:sym typeface="Bara TH"/>
              </a:rPr>
              <a:t>Mulțumesc!</a:t>
            </a:r>
          </a:p>
        </p:txBody>
      </p:sp>
      <p:sp>
        <p:nvSpPr>
          <p:cNvPr id="12" name="Freeform 12"/>
          <p:cNvSpPr/>
          <p:nvPr/>
        </p:nvSpPr>
        <p:spPr>
          <a:xfrm>
            <a:off x="16681230" y="3799386"/>
            <a:ext cx="587831" cy="587096"/>
          </a:xfrm>
          <a:custGeom>
            <a:avLst/>
            <a:gdLst/>
            <a:ahLst/>
            <a:cxnLst/>
            <a:rect l="l" t="t" r="r" b="b"/>
            <a:pathLst>
              <a:path w="587831" h="587096">
                <a:moveTo>
                  <a:pt x="0" y="0"/>
                </a:moveTo>
                <a:lnTo>
                  <a:pt x="587831" y="0"/>
                </a:lnTo>
                <a:lnTo>
                  <a:pt x="587831" y="587097"/>
                </a:lnTo>
                <a:lnTo>
                  <a:pt x="0" y="5870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326458" y="441604"/>
            <a:ext cx="587831" cy="587096"/>
          </a:xfrm>
          <a:custGeom>
            <a:avLst/>
            <a:gdLst/>
            <a:ahLst/>
            <a:cxnLst/>
            <a:rect l="l" t="t" r="r" b="b"/>
            <a:pathLst>
              <a:path w="587831" h="587096">
                <a:moveTo>
                  <a:pt x="0" y="0"/>
                </a:moveTo>
                <a:lnTo>
                  <a:pt x="587832" y="0"/>
                </a:lnTo>
                <a:lnTo>
                  <a:pt x="587832" y="587096"/>
                </a:lnTo>
                <a:lnTo>
                  <a:pt x="0" y="5870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895951" y="1472678"/>
            <a:ext cx="587831" cy="587096"/>
          </a:xfrm>
          <a:custGeom>
            <a:avLst/>
            <a:gdLst/>
            <a:ahLst/>
            <a:cxnLst/>
            <a:rect l="l" t="t" r="r" b="b"/>
            <a:pathLst>
              <a:path w="587831" h="587096">
                <a:moveTo>
                  <a:pt x="0" y="0"/>
                </a:moveTo>
                <a:lnTo>
                  <a:pt x="587832" y="0"/>
                </a:lnTo>
                <a:lnTo>
                  <a:pt x="587832" y="587096"/>
                </a:lnTo>
                <a:lnTo>
                  <a:pt x="0" y="5870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2331782">
            <a:off x="16203754" y="7846677"/>
            <a:ext cx="1542783" cy="1572263"/>
          </a:xfrm>
          <a:custGeom>
            <a:avLst/>
            <a:gdLst/>
            <a:ahLst/>
            <a:cxnLst/>
            <a:rect l="l" t="t" r="r" b="b"/>
            <a:pathLst>
              <a:path w="1542783" h="1572263">
                <a:moveTo>
                  <a:pt x="0" y="0"/>
                </a:moveTo>
                <a:lnTo>
                  <a:pt x="1542782" y="0"/>
                </a:lnTo>
                <a:lnTo>
                  <a:pt x="1542782" y="1572262"/>
                </a:lnTo>
                <a:lnTo>
                  <a:pt x="0" y="15722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6" name="AutoShape 16"/>
          <p:cNvSpPr/>
          <p:nvPr/>
        </p:nvSpPr>
        <p:spPr>
          <a:xfrm>
            <a:off x="5897880" y="5143500"/>
            <a:ext cx="64922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F7365544-E008-412B-AFD9-D92E8C0D11DD}"/>
              </a:ext>
            </a:extLst>
          </p:cNvPr>
          <p:cNvSpPr txBox="1"/>
          <p:nvPr/>
        </p:nvSpPr>
        <p:spPr>
          <a:xfrm>
            <a:off x="6627352" y="6531126"/>
            <a:ext cx="5417021" cy="5780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5400" dirty="0">
                <a:solidFill>
                  <a:schemeClr val="accent1">
                    <a:lumMod val="75000"/>
                  </a:schemeClr>
                </a:solidFill>
                <a:latin typeface="Bara TH"/>
                <a:ea typeface="Bara TH"/>
                <a:cs typeface="Bara TH"/>
                <a:sym typeface="Bara TH"/>
              </a:rPr>
              <a:t>Bibl. Violeta </a:t>
            </a:r>
            <a:r>
              <a:rPr lang="en-US" sz="5400" dirty="0" err="1">
                <a:solidFill>
                  <a:schemeClr val="accent1">
                    <a:lumMod val="75000"/>
                  </a:schemeClr>
                </a:solidFill>
                <a:latin typeface="Bara TH"/>
                <a:ea typeface="Bara TH"/>
                <a:cs typeface="Bara TH"/>
                <a:sym typeface="Bara TH"/>
              </a:rPr>
              <a:t>Tanasă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ara TH"/>
              <a:ea typeface="Bara TH"/>
              <a:cs typeface="Bara TH"/>
              <a:sym typeface="Bara TH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556</Words>
  <Application>Microsoft Office PowerPoint</Application>
  <PresentationFormat>Particularizare</PresentationFormat>
  <Paragraphs>246</Paragraphs>
  <Slides>10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10</vt:i4>
      </vt:variant>
    </vt:vector>
  </HeadingPairs>
  <TitlesOfParts>
    <vt:vector size="14" baseType="lpstr">
      <vt:lpstr>Arial</vt:lpstr>
      <vt:lpstr>Bara TH</vt:lpstr>
      <vt:lpstr>Calibri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Regulament îm</dc:title>
  <cp:lastModifiedBy>Unicef</cp:lastModifiedBy>
  <cp:revision>6</cp:revision>
  <dcterms:created xsi:type="dcterms:W3CDTF">2006-08-16T00:00:00Z</dcterms:created>
  <dcterms:modified xsi:type="dcterms:W3CDTF">2025-09-19T09:24:17Z</dcterms:modified>
  <dc:identifier>DAGzN1bntz4</dc:identifier>
</cp:coreProperties>
</file>